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83" r:id="rId3"/>
    <p:sldId id="299" r:id="rId4"/>
    <p:sldId id="297" r:id="rId5"/>
    <p:sldId id="302" r:id="rId6"/>
    <p:sldId id="284" r:id="rId7"/>
    <p:sldId id="277" r:id="rId8"/>
    <p:sldId id="279" r:id="rId9"/>
    <p:sldId id="278" r:id="rId10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0" d="100"/>
          <a:sy n="70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9692C-0609-47DA-AE3E-89BB9E551BF1}" type="datetimeFigureOut">
              <a:rPr lang="ar-EG" smtClean="0"/>
              <a:pPr/>
              <a:t>23/07/1441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2584-7735-4B36-9B4D-40156E0D6883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9692C-0609-47DA-AE3E-89BB9E551BF1}" type="datetimeFigureOut">
              <a:rPr lang="ar-EG" smtClean="0"/>
              <a:pPr/>
              <a:t>23/07/1441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2584-7735-4B36-9B4D-40156E0D6883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9692C-0609-47DA-AE3E-89BB9E551BF1}" type="datetimeFigureOut">
              <a:rPr lang="ar-EG" smtClean="0"/>
              <a:pPr/>
              <a:t>23/07/1441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2584-7735-4B36-9B4D-40156E0D6883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9692C-0609-47DA-AE3E-89BB9E551BF1}" type="datetimeFigureOut">
              <a:rPr lang="ar-EG" smtClean="0"/>
              <a:pPr/>
              <a:t>23/07/1441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2584-7735-4B36-9B4D-40156E0D6883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9692C-0609-47DA-AE3E-89BB9E551BF1}" type="datetimeFigureOut">
              <a:rPr lang="ar-EG" smtClean="0"/>
              <a:pPr/>
              <a:t>23/07/1441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2584-7735-4B36-9B4D-40156E0D6883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9692C-0609-47DA-AE3E-89BB9E551BF1}" type="datetimeFigureOut">
              <a:rPr lang="ar-EG" smtClean="0"/>
              <a:pPr/>
              <a:t>23/07/1441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2584-7735-4B36-9B4D-40156E0D6883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9692C-0609-47DA-AE3E-89BB9E551BF1}" type="datetimeFigureOut">
              <a:rPr lang="ar-EG" smtClean="0"/>
              <a:pPr/>
              <a:t>23/07/1441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2584-7735-4B36-9B4D-40156E0D6883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9692C-0609-47DA-AE3E-89BB9E551BF1}" type="datetimeFigureOut">
              <a:rPr lang="ar-EG" smtClean="0"/>
              <a:pPr/>
              <a:t>23/07/1441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2584-7735-4B36-9B4D-40156E0D6883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9692C-0609-47DA-AE3E-89BB9E551BF1}" type="datetimeFigureOut">
              <a:rPr lang="ar-EG" smtClean="0"/>
              <a:pPr/>
              <a:t>23/07/1441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2584-7735-4B36-9B4D-40156E0D6883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9692C-0609-47DA-AE3E-89BB9E551BF1}" type="datetimeFigureOut">
              <a:rPr lang="ar-EG" smtClean="0"/>
              <a:pPr/>
              <a:t>23/07/1441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2584-7735-4B36-9B4D-40156E0D6883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9692C-0609-47DA-AE3E-89BB9E551BF1}" type="datetimeFigureOut">
              <a:rPr lang="ar-EG" smtClean="0"/>
              <a:pPr/>
              <a:t>23/07/1441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2584-7735-4B36-9B4D-40156E0D6883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9692C-0609-47DA-AE3E-89BB9E551BF1}" type="datetimeFigureOut">
              <a:rPr lang="ar-EG" smtClean="0"/>
              <a:pPr/>
              <a:t>23/07/1441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C2584-7735-4B36-9B4D-40156E0D6883}" type="slidenum">
              <a:rPr lang="ar-EG" smtClean="0"/>
              <a:pPr/>
              <a:t>‹#›</a:t>
            </a:fld>
            <a:endParaRPr lang="ar-E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7772400" cy="1470025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rgbClr val="FF0000"/>
                </a:solidFill>
              </a:rPr>
              <a:t>Geodesy</a:t>
            </a:r>
            <a:endParaRPr lang="ar-EG" sz="6000" b="1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1808578"/>
            <a:ext cx="3816424" cy="3924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b="1" dirty="0" smtClean="0">
                <a:solidFill>
                  <a:srgbClr val="FF0000"/>
                </a:solidFill>
              </a:rPr>
              <a:t>(3) Cartesian geodetic coordinate system (x, y, z) </a:t>
            </a:r>
            <a:r>
              <a:rPr lang="ar-EG" b="1" dirty="0" smtClean="0">
                <a:solidFill>
                  <a:srgbClr val="FF0000"/>
                </a:solidFill>
              </a:rPr>
              <a:t> </a:t>
            </a:r>
            <a:endParaRPr lang="ar-EG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>
              <a:buNone/>
            </a:pPr>
            <a:r>
              <a:rPr lang="en-US" b="1" dirty="0" smtClean="0"/>
              <a:t>The </a:t>
            </a:r>
            <a:r>
              <a:rPr lang="en-US" b="1" dirty="0" err="1" smtClean="0"/>
              <a:t>cartesian</a:t>
            </a:r>
            <a:r>
              <a:rPr lang="en-US" b="1" dirty="0" smtClean="0"/>
              <a:t> coordinates given by:</a:t>
            </a:r>
          </a:p>
          <a:p>
            <a:pPr algn="l" rtl="0">
              <a:buNone/>
            </a:pPr>
            <a:endParaRPr lang="en-US" b="1" dirty="0" smtClean="0"/>
          </a:p>
          <a:p>
            <a:pPr algn="l" rtl="0">
              <a:buNone/>
            </a:pPr>
            <a:r>
              <a:rPr lang="en-US" b="1" dirty="0" smtClean="0"/>
              <a:t>	x = (N + h) </a:t>
            </a:r>
            <a:r>
              <a:rPr lang="en-US" b="1" dirty="0" err="1" smtClean="0"/>
              <a:t>cos</a:t>
            </a:r>
            <a:r>
              <a:rPr lang="en-US" b="1" dirty="0" smtClean="0"/>
              <a:t> </a:t>
            </a:r>
            <a:r>
              <a:rPr lang="el-GR" b="1" dirty="0" smtClean="0"/>
              <a:t>ϕ</a:t>
            </a:r>
            <a:r>
              <a:rPr lang="en-US" b="1" dirty="0" smtClean="0"/>
              <a:t> </a:t>
            </a:r>
            <a:r>
              <a:rPr lang="en-US" b="1" dirty="0" err="1" smtClean="0"/>
              <a:t>cos</a:t>
            </a:r>
            <a:r>
              <a:rPr lang="en-US" b="1" dirty="0" smtClean="0"/>
              <a:t> </a:t>
            </a:r>
            <a:r>
              <a:rPr lang="el-GR" b="1" dirty="0" smtClean="0"/>
              <a:t>λ</a:t>
            </a:r>
            <a:endParaRPr lang="en-US" b="1" dirty="0" smtClean="0"/>
          </a:p>
          <a:p>
            <a:pPr algn="l" rtl="0">
              <a:buNone/>
            </a:pPr>
            <a:r>
              <a:rPr lang="en-US" b="1" dirty="0" smtClean="0"/>
              <a:t>	y = (N + h) </a:t>
            </a:r>
            <a:r>
              <a:rPr lang="en-US" b="1" dirty="0" err="1" smtClean="0"/>
              <a:t>cos</a:t>
            </a:r>
            <a:r>
              <a:rPr lang="en-US" b="1" dirty="0" smtClean="0"/>
              <a:t> </a:t>
            </a:r>
            <a:r>
              <a:rPr lang="el-GR" b="1" dirty="0" smtClean="0"/>
              <a:t>ϕ</a:t>
            </a:r>
            <a:r>
              <a:rPr lang="en-US" b="1" dirty="0" smtClean="0"/>
              <a:t> sin </a:t>
            </a:r>
            <a:r>
              <a:rPr lang="el-GR" b="1" dirty="0" smtClean="0"/>
              <a:t>λ</a:t>
            </a:r>
            <a:endParaRPr lang="en-US" b="1" dirty="0" smtClean="0"/>
          </a:p>
          <a:p>
            <a:pPr algn="l" rtl="0">
              <a:buNone/>
            </a:pPr>
            <a:r>
              <a:rPr lang="en-US" b="1" dirty="0" smtClean="0"/>
              <a:t>	z = (N (1 - e²) + h) sin </a:t>
            </a:r>
            <a:r>
              <a:rPr lang="el-GR" b="1" dirty="0" smtClean="0"/>
              <a:t>ϕ</a:t>
            </a:r>
            <a:r>
              <a:rPr lang="en-US" b="1" dirty="0" smtClean="0"/>
              <a:t> </a:t>
            </a:r>
          </a:p>
          <a:p>
            <a:pPr algn="l" rtl="0">
              <a:buNone/>
            </a:pPr>
            <a:endParaRPr lang="en-US" b="1" dirty="0" smtClean="0"/>
          </a:p>
          <a:p>
            <a:pPr algn="l" rtl="0">
              <a:buNone/>
            </a:pPr>
            <a:r>
              <a:rPr lang="en-US" b="1" dirty="0" smtClean="0"/>
              <a:t>Where: N = a/   (1 - e² sin²</a:t>
            </a:r>
            <a:r>
              <a:rPr lang="el-GR" b="1" dirty="0" smtClean="0"/>
              <a:t>ϕ</a:t>
            </a:r>
            <a:r>
              <a:rPr lang="en-US" b="1" dirty="0" smtClean="0"/>
              <a:t>)</a:t>
            </a:r>
          </a:p>
          <a:p>
            <a:pPr algn="l" rtl="0">
              <a:buNone/>
            </a:pPr>
            <a:r>
              <a:rPr lang="el-GR" b="1" dirty="0" smtClean="0"/>
              <a:t>ϕ</a:t>
            </a:r>
            <a:r>
              <a:rPr lang="en-US" b="1" dirty="0" smtClean="0"/>
              <a:t>, </a:t>
            </a:r>
            <a:r>
              <a:rPr lang="el-GR" b="1" dirty="0" smtClean="0"/>
              <a:t>λ</a:t>
            </a:r>
            <a:r>
              <a:rPr lang="en-US" b="1" dirty="0" smtClean="0"/>
              <a:t>, h are geodetic coordinates</a:t>
            </a:r>
            <a:endParaRPr lang="ar-EG" b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203848" y="4797152"/>
            <a:ext cx="2304256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2987824" y="4797152"/>
            <a:ext cx="216024" cy="576064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 flipV="1">
            <a:off x="2915816" y="5157192"/>
            <a:ext cx="72008" cy="21602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76664"/>
          </a:xfrm>
        </p:spPr>
        <p:txBody>
          <a:bodyPr>
            <a:normAutofit/>
          </a:bodyPr>
          <a:lstStyle/>
          <a:p>
            <a:pPr algn="l" rtl="0">
              <a:lnSpc>
                <a:spcPts val="2100"/>
              </a:lnSpc>
              <a:buNone/>
            </a:pPr>
            <a:r>
              <a:rPr lang="en-US" b="1" dirty="0" smtClean="0"/>
              <a:t>			    a			       N</a:t>
            </a:r>
          </a:p>
          <a:p>
            <a:pPr algn="l" rtl="0">
              <a:lnSpc>
                <a:spcPts val="2100"/>
              </a:lnSpc>
              <a:buNone/>
            </a:pPr>
            <a:r>
              <a:rPr lang="en-US" b="1" dirty="0" smtClean="0"/>
              <a:t>	tan </a:t>
            </a:r>
            <a:r>
              <a:rPr lang="el-GR" b="1" dirty="0" smtClean="0"/>
              <a:t>ϕ</a:t>
            </a:r>
            <a:r>
              <a:rPr lang="en-US" b="1" dirty="0" smtClean="0"/>
              <a:t> = 		        1 – e²  </a:t>
            </a:r>
          </a:p>
          <a:p>
            <a:pPr algn="l" rtl="0">
              <a:lnSpc>
                <a:spcPts val="2100"/>
              </a:lnSpc>
              <a:buNone/>
            </a:pPr>
            <a:r>
              <a:rPr lang="en-US" b="1" dirty="0" smtClean="0"/>
              <a:t>			x² + y²		    N + h</a:t>
            </a:r>
          </a:p>
          <a:p>
            <a:pPr algn="l" rtl="0">
              <a:lnSpc>
                <a:spcPts val="2100"/>
              </a:lnSpc>
              <a:buNone/>
            </a:pPr>
            <a:endParaRPr lang="en-US" b="1" dirty="0" smtClean="0"/>
          </a:p>
          <a:p>
            <a:pPr algn="l" rtl="0">
              <a:lnSpc>
                <a:spcPts val="2100"/>
              </a:lnSpc>
              <a:buNone/>
            </a:pPr>
            <a:r>
              <a:rPr lang="en-US" b="1" dirty="0" smtClean="0"/>
              <a:t>	</a:t>
            </a:r>
          </a:p>
          <a:p>
            <a:pPr algn="l" rtl="0">
              <a:lnSpc>
                <a:spcPts val="2100"/>
              </a:lnSpc>
              <a:buNone/>
            </a:pPr>
            <a:r>
              <a:rPr lang="en-US" b="1" dirty="0" smtClean="0"/>
              <a:t>	tan </a:t>
            </a:r>
            <a:r>
              <a:rPr lang="el-GR" b="1" dirty="0" smtClean="0"/>
              <a:t>λ</a:t>
            </a:r>
            <a:r>
              <a:rPr lang="en-US" b="1" dirty="0" smtClean="0"/>
              <a:t> = y / x     or    </a:t>
            </a:r>
            <a:r>
              <a:rPr lang="el-GR" b="1" dirty="0" smtClean="0"/>
              <a:t>λ</a:t>
            </a:r>
            <a:r>
              <a:rPr lang="en-US" b="1" dirty="0" smtClean="0"/>
              <a:t> = tan</a:t>
            </a:r>
            <a:r>
              <a:rPr lang="en-US" b="1" baseline="30000" dirty="0" smtClean="0"/>
              <a:t>-1 </a:t>
            </a:r>
            <a:r>
              <a:rPr lang="en-US" dirty="0" smtClean="0"/>
              <a:t> </a:t>
            </a:r>
            <a:r>
              <a:rPr lang="en-US" b="1" dirty="0" smtClean="0"/>
              <a:t>(y/x)</a:t>
            </a:r>
          </a:p>
          <a:p>
            <a:pPr algn="l" rtl="0">
              <a:lnSpc>
                <a:spcPts val="2100"/>
              </a:lnSpc>
              <a:buNone/>
            </a:pPr>
            <a:endParaRPr lang="en-US" b="1" dirty="0" smtClean="0"/>
          </a:p>
          <a:p>
            <a:pPr algn="l" rtl="0">
              <a:lnSpc>
                <a:spcPts val="2100"/>
              </a:lnSpc>
              <a:buNone/>
            </a:pPr>
            <a:endParaRPr lang="en-US" b="1" dirty="0" smtClean="0"/>
          </a:p>
          <a:p>
            <a:pPr algn="l" rtl="0">
              <a:lnSpc>
                <a:spcPts val="2100"/>
              </a:lnSpc>
              <a:buNone/>
            </a:pPr>
            <a:endParaRPr lang="en-US" b="1" dirty="0" smtClean="0"/>
          </a:p>
          <a:p>
            <a:pPr algn="l" rtl="0">
              <a:lnSpc>
                <a:spcPts val="2100"/>
              </a:lnSpc>
              <a:buNone/>
            </a:pPr>
            <a:endParaRPr lang="en-US" b="1" dirty="0" smtClean="0"/>
          </a:p>
          <a:p>
            <a:pPr algn="l" rtl="0">
              <a:lnSpc>
                <a:spcPts val="2100"/>
              </a:lnSpc>
              <a:buNone/>
            </a:pPr>
            <a:r>
              <a:rPr lang="en-US" b="1" dirty="0" smtClean="0"/>
              <a:t>		       x² + y²  </a:t>
            </a:r>
          </a:p>
          <a:p>
            <a:pPr algn="l" rtl="0">
              <a:lnSpc>
                <a:spcPts val="2100"/>
              </a:lnSpc>
              <a:buNone/>
            </a:pPr>
            <a:r>
              <a:rPr lang="en-US" b="1" dirty="0" smtClean="0"/>
              <a:t>	h = 	          - N</a:t>
            </a:r>
          </a:p>
          <a:p>
            <a:pPr algn="l" rtl="0">
              <a:lnSpc>
                <a:spcPts val="2100"/>
              </a:lnSpc>
              <a:buNone/>
            </a:pPr>
            <a:r>
              <a:rPr lang="en-US" b="1" dirty="0" smtClean="0"/>
              <a:t>		       </a:t>
            </a:r>
            <a:r>
              <a:rPr lang="en-US" b="1" dirty="0" err="1" smtClean="0"/>
              <a:t>cos</a:t>
            </a:r>
            <a:r>
              <a:rPr lang="en-US" b="1" dirty="0" smtClean="0"/>
              <a:t> </a:t>
            </a:r>
            <a:r>
              <a:rPr lang="el-GR" b="1" dirty="0" smtClean="0"/>
              <a:t>ϕ</a:t>
            </a:r>
            <a:endParaRPr lang="en-US" b="1" dirty="0" smtClean="0"/>
          </a:p>
          <a:p>
            <a:pPr algn="l" rtl="0">
              <a:lnSpc>
                <a:spcPts val="2100"/>
              </a:lnSpc>
              <a:buNone/>
            </a:pPr>
            <a:endParaRPr lang="en-US" b="1" dirty="0" smtClean="0"/>
          </a:p>
          <a:p>
            <a:pPr algn="l" rtl="0">
              <a:lnSpc>
                <a:spcPts val="2100"/>
              </a:lnSpc>
              <a:buNone/>
            </a:pPr>
            <a:r>
              <a:rPr lang="en-US" b="1" dirty="0" smtClean="0"/>
              <a:t>In case of given x, y, z Required: </a:t>
            </a:r>
            <a:r>
              <a:rPr lang="el-GR" b="1" dirty="0" smtClean="0"/>
              <a:t>ϕ</a:t>
            </a:r>
            <a:r>
              <a:rPr lang="en-US" b="1" dirty="0" smtClean="0"/>
              <a:t>, </a:t>
            </a:r>
            <a:r>
              <a:rPr lang="el-GR" b="1" dirty="0" smtClean="0"/>
              <a:t>λ</a:t>
            </a:r>
            <a:r>
              <a:rPr lang="en-US" b="1" dirty="0" smtClean="0"/>
              <a:t>, h</a:t>
            </a:r>
          </a:p>
          <a:p>
            <a:pPr algn="l" rtl="0">
              <a:lnSpc>
                <a:spcPts val="2100"/>
              </a:lnSpc>
              <a:buNone/>
            </a:pPr>
            <a:r>
              <a:rPr lang="en-US" b="1" dirty="0" smtClean="0"/>
              <a:t>	</a:t>
            </a:r>
            <a:endParaRPr lang="ar-EG" b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267744" y="1052736"/>
            <a:ext cx="129614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Left Bracket 5"/>
          <p:cNvSpPr/>
          <p:nvPr/>
        </p:nvSpPr>
        <p:spPr>
          <a:xfrm>
            <a:off x="3779912" y="620688"/>
            <a:ext cx="72008" cy="1224136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7" name="Right Bracket 6"/>
          <p:cNvSpPr/>
          <p:nvPr/>
        </p:nvSpPr>
        <p:spPr>
          <a:xfrm>
            <a:off x="6804248" y="620688"/>
            <a:ext cx="45719" cy="1224136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cxnSp>
        <p:nvCxnSpPr>
          <p:cNvPr id="8" name="Straight Connector 7"/>
          <p:cNvCxnSpPr/>
          <p:nvPr/>
        </p:nvCxnSpPr>
        <p:spPr>
          <a:xfrm>
            <a:off x="5292080" y="1052736"/>
            <a:ext cx="129614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763688" y="4653136"/>
            <a:ext cx="129614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979712" y="4005064"/>
            <a:ext cx="108012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1835696" y="4005064"/>
            <a:ext cx="144016" cy="5040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1835696" y="4293096"/>
            <a:ext cx="0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(4) Local geodetic coordinate system (x, y, z) </a:t>
            </a:r>
            <a:endParaRPr lang="ar-EG" sz="3200" dirty="0"/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936104"/>
            <a:ext cx="6480720" cy="5921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ounded Rectangle 12"/>
          <p:cNvSpPr/>
          <p:nvPr/>
        </p:nvSpPr>
        <p:spPr>
          <a:xfrm>
            <a:off x="179512" y="1844824"/>
            <a:ext cx="3096344" cy="30243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4" name="Rectangle 13"/>
          <p:cNvSpPr/>
          <p:nvPr/>
        </p:nvSpPr>
        <p:spPr>
          <a:xfrm>
            <a:off x="-252536" y="1988840"/>
            <a:ext cx="4572000" cy="2954655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algn="l" rtl="0">
              <a:buFont typeface="Arial" pitchFamily="34" charset="0"/>
              <a:buChar char="•"/>
            </a:pPr>
            <a:r>
              <a:rPr lang="en-US" sz="2400" b="1" dirty="0" smtClean="0"/>
              <a:t> </a:t>
            </a:r>
            <a:r>
              <a:rPr lang="en-US" b="1" dirty="0" smtClean="0"/>
              <a:t>Origin is the initial point of </a:t>
            </a:r>
          </a:p>
          <a:p>
            <a:pPr algn="l" rtl="0"/>
            <a:r>
              <a:rPr lang="en-US" b="1" dirty="0" smtClean="0"/>
              <a:t>         observation</a:t>
            </a:r>
          </a:p>
          <a:p>
            <a:pPr algn="l" rtl="0"/>
            <a:endParaRPr lang="en-US" b="1" dirty="0" smtClean="0"/>
          </a:p>
          <a:p>
            <a:pPr lvl="1" algn="l" rtl="0">
              <a:buFont typeface="Arial" pitchFamily="34" charset="0"/>
              <a:buChar char="•"/>
            </a:pPr>
            <a:r>
              <a:rPr lang="en-US" b="1" dirty="0" smtClean="0"/>
              <a:t> X-axis is the north direction</a:t>
            </a:r>
          </a:p>
          <a:p>
            <a:pPr algn="l" rtl="0">
              <a:buFont typeface="Arial" pitchFamily="34" charset="0"/>
              <a:buChar char="•"/>
            </a:pPr>
            <a:endParaRPr lang="en-US" b="1" dirty="0" smtClean="0"/>
          </a:p>
          <a:p>
            <a:pPr lvl="1" algn="l" rtl="0">
              <a:buFont typeface="Arial" pitchFamily="34" charset="0"/>
              <a:buChar char="•"/>
            </a:pPr>
            <a:r>
              <a:rPr lang="en-US" b="1" dirty="0" smtClean="0"/>
              <a:t> Y-axis is east direction</a:t>
            </a:r>
          </a:p>
          <a:p>
            <a:pPr algn="l" rtl="0">
              <a:buFont typeface="Arial" pitchFamily="34" charset="0"/>
              <a:buChar char="•"/>
            </a:pPr>
            <a:endParaRPr lang="en-US" b="1" dirty="0" smtClean="0"/>
          </a:p>
          <a:p>
            <a:pPr lvl="1" algn="l" rtl="0">
              <a:buFont typeface="Arial" pitchFamily="34" charset="0"/>
              <a:buChar char="•"/>
            </a:pPr>
            <a:r>
              <a:rPr lang="en-US" b="1" dirty="0" smtClean="0"/>
              <a:t> Z-axis is that complete the      </a:t>
            </a:r>
          </a:p>
          <a:p>
            <a:pPr lvl="1" algn="l" rtl="0"/>
            <a:r>
              <a:rPr lang="en-US" b="1" dirty="0" smtClean="0"/>
              <a:t>   right handed </a:t>
            </a:r>
            <a:r>
              <a:rPr lang="en-US" b="1" dirty="0" err="1" smtClean="0"/>
              <a:t>syatem</a:t>
            </a:r>
            <a:endParaRPr lang="en-US" b="1" dirty="0" smtClean="0"/>
          </a:p>
          <a:p>
            <a:pPr algn="l" rtl="0">
              <a:buNone/>
            </a:pPr>
            <a:r>
              <a:rPr lang="en-US" b="1" dirty="0" smtClean="0"/>
              <a:t> </a:t>
            </a:r>
            <a:endParaRPr lang="ar-EG" b="1" dirty="0"/>
          </a:p>
        </p:txBody>
      </p:sp>
      <p:sp>
        <p:nvSpPr>
          <p:cNvPr id="15" name="Rectangle 14"/>
          <p:cNvSpPr/>
          <p:nvPr/>
        </p:nvSpPr>
        <p:spPr>
          <a:xfrm>
            <a:off x="5436096" y="1475492"/>
            <a:ext cx="12241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Z</a:t>
            </a:r>
            <a:endParaRPr lang="ar-EG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88632"/>
          </a:xfrm>
        </p:spPr>
        <p:txBody>
          <a:bodyPr>
            <a:normAutofit/>
          </a:bodyPr>
          <a:lstStyle/>
          <a:p>
            <a:pPr algn="ctr" rtl="0">
              <a:buNone/>
            </a:pPr>
            <a:r>
              <a:rPr lang="en-US" sz="2400" b="1" dirty="0" smtClean="0"/>
              <a:t>The local three Cartesian geodetic coordinates are: </a:t>
            </a:r>
          </a:p>
          <a:p>
            <a:pPr algn="ctr" rtl="0">
              <a:buNone/>
            </a:pPr>
            <a:endParaRPr lang="en-US" sz="2400" b="1" dirty="0" smtClean="0"/>
          </a:p>
          <a:p>
            <a:pPr algn="ctr" rtl="0">
              <a:buNone/>
            </a:pPr>
            <a:r>
              <a:rPr lang="en-US" sz="2400" b="1" i="1" dirty="0" smtClean="0"/>
              <a:t>X</a:t>
            </a:r>
            <a:r>
              <a:rPr lang="en-US" sz="1200" b="1" i="1" dirty="0" smtClean="0"/>
              <a:t>LG</a:t>
            </a:r>
            <a:r>
              <a:rPr lang="en-US" sz="2400" b="1" i="1" dirty="0" smtClean="0"/>
              <a:t> = r</a:t>
            </a:r>
            <a:r>
              <a:rPr lang="en-US" sz="1400" b="1" i="1" dirty="0" smtClean="0"/>
              <a:t>K1</a:t>
            </a:r>
            <a:r>
              <a:rPr lang="en-US" sz="2400" b="1" i="1" dirty="0" smtClean="0"/>
              <a:t> COS V</a:t>
            </a:r>
            <a:r>
              <a:rPr lang="en-US" sz="1400" b="1" i="1" dirty="0" smtClean="0"/>
              <a:t>K1</a:t>
            </a:r>
            <a:r>
              <a:rPr lang="en-US" sz="2400" b="1" i="1" dirty="0" smtClean="0"/>
              <a:t> COS </a:t>
            </a:r>
            <a:r>
              <a:rPr lang="el-GR" sz="2400" b="1" i="1" dirty="0" smtClean="0"/>
              <a:t>α</a:t>
            </a:r>
            <a:r>
              <a:rPr lang="en-US" sz="1100" b="1" i="1" dirty="0" smtClean="0"/>
              <a:t>K</a:t>
            </a:r>
            <a:r>
              <a:rPr lang="en-US" sz="1050" b="1" i="1" dirty="0" smtClean="0"/>
              <a:t>1</a:t>
            </a:r>
            <a:r>
              <a:rPr lang="en-US" sz="1200" b="1" i="1" dirty="0" smtClean="0"/>
              <a:t>   </a:t>
            </a:r>
          </a:p>
          <a:p>
            <a:pPr algn="ctr" rtl="0">
              <a:buNone/>
            </a:pPr>
            <a:endParaRPr lang="en-US" sz="1200" b="1" i="1" dirty="0" smtClean="0"/>
          </a:p>
          <a:p>
            <a:pPr algn="ctr" rtl="0">
              <a:lnSpc>
                <a:spcPts val="2700"/>
              </a:lnSpc>
              <a:buNone/>
            </a:pPr>
            <a:r>
              <a:rPr lang="en-US" sz="2800" b="1" i="1" dirty="0" smtClean="0"/>
              <a:t>Y</a:t>
            </a:r>
            <a:r>
              <a:rPr lang="en-US" sz="1200" b="1" i="1" dirty="0" smtClean="0"/>
              <a:t>LG</a:t>
            </a:r>
            <a:r>
              <a:rPr lang="en-US" sz="2400" b="1" i="1" dirty="0" smtClean="0"/>
              <a:t> = r</a:t>
            </a:r>
            <a:r>
              <a:rPr lang="en-US" sz="1400" b="1" i="1" dirty="0" smtClean="0"/>
              <a:t>K1</a:t>
            </a:r>
            <a:r>
              <a:rPr lang="en-US" sz="2400" b="1" i="1" dirty="0" smtClean="0"/>
              <a:t> COS V</a:t>
            </a:r>
            <a:r>
              <a:rPr lang="en-US" sz="1400" b="1" i="1" dirty="0" smtClean="0"/>
              <a:t>K1</a:t>
            </a:r>
            <a:r>
              <a:rPr lang="en-US" sz="2400" b="1" i="1" dirty="0" smtClean="0"/>
              <a:t> SIN </a:t>
            </a:r>
            <a:r>
              <a:rPr lang="el-GR" sz="2400" b="1" i="1" dirty="0" smtClean="0"/>
              <a:t>α</a:t>
            </a:r>
            <a:r>
              <a:rPr lang="en-US" sz="1100" b="1" i="1" dirty="0" smtClean="0"/>
              <a:t>K</a:t>
            </a:r>
            <a:r>
              <a:rPr lang="en-US" sz="1050" b="1" i="1" dirty="0" smtClean="0"/>
              <a:t>1</a:t>
            </a:r>
            <a:endParaRPr lang="en-US" sz="1200" b="1" i="1" dirty="0" smtClean="0"/>
          </a:p>
          <a:p>
            <a:pPr algn="ctr" rtl="0">
              <a:lnSpc>
                <a:spcPts val="2700"/>
              </a:lnSpc>
              <a:buNone/>
            </a:pPr>
            <a:endParaRPr lang="en-US" sz="200" b="1" i="1" dirty="0" smtClean="0"/>
          </a:p>
          <a:p>
            <a:pPr algn="ctr" rtl="0">
              <a:lnSpc>
                <a:spcPts val="2700"/>
              </a:lnSpc>
              <a:buNone/>
            </a:pPr>
            <a:r>
              <a:rPr lang="en-US" sz="3600" b="1" i="1" dirty="0" err="1" smtClean="0"/>
              <a:t>z</a:t>
            </a:r>
            <a:r>
              <a:rPr lang="en-US" sz="1200" b="1" i="1" dirty="0" err="1" smtClean="0"/>
              <a:t>LG</a:t>
            </a:r>
            <a:r>
              <a:rPr lang="en-US" sz="2400" b="1" i="1" dirty="0" smtClean="0"/>
              <a:t> = r</a:t>
            </a:r>
            <a:r>
              <a:rPr lang="en-US" sz="1400" b="1" i="1" dirty="0" smtClean="0"/>
              <a:t>K1</a:t>
            </a:r>
            <a:r>
              <a:rPr lang="en-US" sz="2400" b="1" i="1" dirty="0" smtClean="0"/>
              <a:t> sin V</a:t>
            </a:r>
            <a:r>
              <a:rPr lang="en-US" sz="1400" b="1" i="1" dirty="0" smtClean="0"/>
              <a:t>K1</a:t>
            </a:r>
            <a:r>
              <a:rPr lang="en-US" sz="2400" b="1" i="1" dirty="0" smtClean="0"/>
              <a:t> </a:t>
            </a:r>
          </a:p>
          <a:p>
            <a:pPr algn="ctr" rtl="0">
              <a:buNone/>
            </a:pPr>
            <a:endParaRPr lang="en-US" sz="2400" b="1" i="1" dirty="0" smtClean="0"/>
          </a:p>
          <a:p>
            <a:pPr algn="ctr" rtl="0">
              <a:buNone/>
            </a:pPr>
            <a:r>
              <a:rPr lang="en-US" sz="2400" b="1" i="1" dirty="0" smtClean="0"/>
              <a:t>Where r, V, a, </a:t>
            </a:r>
            <a:r>
              <a:rPr lang="el-GR" sz="2400" b="1" i="1" dirty="0" smtClean="0"/>
              <a:t>α</a:t>
            </a:r>
            <a:r>
              <a:rPr lang="en-US" sz="2400" b="1" i="1" dirty="0" smtClean="0"/>
              <a:t> are distance, vertical angle, altitude and geodetic azimuth of line k-1 respectively</a:t>
            </a:r>
          </a:p>
          <a:p>
            <a:pPr algn="ctr" rtl="0">
              <a:buNone/>
            </a:pPr>
            <a:r>
              <a:rPr lang="en-US" sz="2400" b="1" i="1" dirty="0" smtClean="0"/>
              <a:t>V = 90⁰ – a  and   a = 90⁰ - V</a:t>
            </a:r>
          </a:p>
          <a:p>
            <a:pPr algn="ctr" rtl="0">
              <a:buNone/>
            </a:pPr>
            <a:endParaRPr lang="en-US" sz="1200" b="1" i="1" dirty="0" smtClean="0"/>
          </a:p>
          <a:p>
            <a:pPr algn="ctr" rtl="0">
              <a:buNone/>
            </a:pPr>
            <a:endParaRPr lang="en-US" sz="1200" b="1" i="1" dirty="0" smtClean="0"/>
          </a:p>
          <a:p>
            <a:pPr algn="ctr" rtl="0">
              <a:buNone/>
            </a:pPr>
            <a:endParaRPr lang="en-US" sz="1200" b="1" i="1" dirty="0" smtClean="0"/>
          </a:p>
          <a:p>
            <a:pPr algn="ctr" rtl="0">
              <a:buNone/>
            </a:pPr>
            <a:endParaRPr lang="en-US" sz="1400" b="1" i="1" dirty="0" smtClean="0"/>
          </a:p>
          <a:p>
            <a:pPr algn="ctr" rtl="0">
              <a:buNone/>
            </a:pPr>
            <a:endParaRPr lang="en-US" sz="1200" b="1" i="1" dirty="0" smtClean="0"/>
          </a:p>
          <a:p>
            <a:pPr algn="ctr" rtl="0">
              <a:buNone/>
            </a:pPr>
            <a:endParaRPr lang="en-US" sz="2400" b="1" dirty="0" smtClean="0"/>
          </a:p>
          <a:p>
            <a:pPr algn="ctr" rtl="0">
              <a:buNone/>
            </a:pPr>
            <a:endParaRPr lang="en-US" sz="2400" b="1" dirty="0" smtClean="0"/>
          </a:p>
          <a:p>
            <a:pPr algn="ctr" rtl="0">
              <a:buNone/>
            </a:pPr>
            <a:endParaRPr lang="ar-EG" sz="24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algn="ctr" rtl="0">
              <a:buNone/>
            </a:pPr>
            <a:r>
              <a:rPr lang="en-US" sz="2400" b="1" dirty="0" smtClean="0"/>
              <a:t>the position vector from observing station k to observed station 1 is given by:</a:t>
            </a:r>
          </a:p>
          <a:p>
            <a:endParaRPr lang="ar-EG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1636" y="1700808"/>
            <a:ext cx="7557105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539552" y="4758243"/>
            <a:ext cx="7992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/>
              <a:t>where (a, </a:t>
            </a:r>
            <a:r>
              <a:rPr lang="el-GR" sz="2400" b="1" dirty="0" smtClean="0"/>
              <a:t>α</a:t>
            </a:r>
            <a:r>
              <a:rPr lang="en-US" sz="2400" b="1" dirty="0" smtClean="0"/>
              <a:t>, r) are the geodetic altitude, azimuth and range, (</a:t>
            </a:r>
            <a:r>
              <a:rPr lang="el-GR" sz="2400" b="1" dirty="0" smtClean="0"/>
              <a:t>ϕ</a:t>
            </a:r>
            <a:r>
              <a:rPr lang="en-US" sz="2400" b="1" dirty="0" smtClean="0"/>
              <a:t>, </a:t>
            </a:r>
            <a:r>
              <a:rPr lang="el-GR" sz="2400" b="1" dirty="0" smtClean="0"/>
              <a:t>λ</a:t>
            </a:r>
            <a:r>
              <a:rPr lang="en-US" sz="2400" b="1" dirty="0" smtClean="0"/>
              <a:t>) are the geodetic latitude and longitude.</a:t>
            </a:r>
            <a:endParaRPr lang="ar-EG" sz="2400" b="1" dirty="0" smtClean="0"/>
          </a:p>
        </p:txBody>
      </p:sp>
      <p:sp>
        <p:nvSpPr>
          <p:cNvPr id="6" name="Rectangle 5"/>
          <p:cNvSpPr/>
          <p:nvPr/>
        </p:nvSpPr>
        <p:spPr>
          <a:xfrm>
            <a:off x="1319491" y="4139788"/>
            <a:ext cx="21228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/>
              <a:t>L.G. = Local geodetic</a:t>
            </a:r>
            <a:endParaRPr lang="ar-EG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Relation between astronomic and geodetic coordinate systems</a:t>
            </a:r>
            <a:endParaRPr lang="ar-EG" sz="3200" b="1" dirty="0">
              <a:solidFill>
                <a:srgbClr val="FF0000"/>
              </a:solidFill>
            </a:endParaRPr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2917" y="1927373"/>
            <a:ext cx="801816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76672"/>
            <a:ext cx="8496944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US" sz="2600" b="1" dirty="0" smtClean="0"/>
              <a:t>The </a:t>
            </a:r>
            <a:r>
              <a:rPr lang="en-US" sz="2600" b="1" dirty="0" err="1" smtClean="0"/>
              <a:t>astro</a:t>
            </a:r>
            <a:r>
              <a:rPr lang="en-US" sz="2600" b="1" dirty="0" smtClean="0"/>
              <a:t>-geodetic (relative) deflection of the vertical (Ɵ) at a point is the angle between the astronomic normal at that point and the normal to the reference ellipsoid at the corresponding point (the point may be on the terrain (</a:t>
            </a:r>
            <a:r>
              <a:rPr lang="en-US" sz="2600" b="1" dirty="0" err="1" smtClean="0"/>
              <a:t>Ɵ</a:t>
            </a:r>
            <a:r>
              <a:rPr lang="en-US" sz="1900" b="1" dirty="0" err="1" smtClean="0"/>
              <a:t>t</a:t>
            </a:r>
            <a:r>
              <a:rPr lang="en-US" sz="2600" b="1" dirty="0" smtClean="0"/>
              <a:t>) or on the geoid (</a:t>
            </a:r>
            <a:r>
              <a:rPr lang="en-US" sz="2600" b="1" dirty="0" err="1" smtClean="0"/>
              <a:t>Ɵ</a:t>
            </a:r>
            <a:r>
              <a:rPr lang="en-US" sz="2100" b="1" dirty="0" err="1" smtClean="0"/>
              <a:t>g</a:t>
            </a:r>
            <a:r>
              <a:rPr lang="en-US" sz="2600" b="1" dirty="0" smtClean="0"/>
              <a:t> ). </a:t>
            </a:r>
          </a:p>
          <a:p>
            <a:pPr algn="ctr">
              <a:buNone/>
            </a:pPr>
            <a:endParaRPr lang="en-US" sz="2600" b="1" dirty="0" smtClean="0"/>
          </a:p>
          <a:p>
            <a:pPr algn="ctr" rtl="0">
              <a:buNone/>
            </a:pPr>
            <a:r>
              <a:rPr lang="en-US" sz="2600" b="1" dirty="0" smtClean="0"/>
              <a:t>Ɵ is normally split into to components, </a:t>
            </a:r>
            <a:r>
              <a:rPr lang="el-GR" sz="2600" b="1" dirty="0" smtClean="0"/>
              <a:t>ξ</a:t>
            </a:r>
            <a:r>
              <a:rPr lang="en-US" sz="2600" b="1" dirty="0" smtClean="0"/>
              <a:t> -meridian and </a:t>
            </a:r>
          </a:p>
          <a:p>
            <a:pPr algn="ctr" rtl="0">
              <a:buNone/>
            </a:pPr>
            <a:r>
              <a:rPr lang="en-US" sz="2600" b="1" dirty="0" smtClean="0"/>
              <a:t>ƞ - prime vertical.</a:t>
            </a:r>
          </a:p>
          <a:p>
            <a:pPr algn="ctr" rtl="0">
              <a:buNone/>
            </a:pPr>
            <a:endParaRPr lang="en-US" sz="2600" b="1" dirty="0" smtClean="0"/>
          </a:p>
          <a:p>
            <a:pPr algn="ctr" rtl="0">
              <a:buNone/>
            </a:pPr>
            <a:r>
              <a:rPr lang="en-US" sz="2600" b="1" dirty="0" smtClean="0"/>
              <a:t> Mathematically, these components are given by:</a:t>
            </a:r>
          </a:p>
          <a:p>
            <a:pPr algn="ctr" rtl="0">
              <a:buNone/>
            </a:pPr>
            <a:r>
              <a:rPr lang="el-GR" sz="2600" b="1" dirty="0" smtClean="0"/>
              <a:t>ξ</a:t>
            </a:r>
            <a:r>
              <a:rPr lang="en-US" sz="2600" b="1" dirty="0" smtClean="0"/>
              <a:t> = </a:t>
            </a:r>
            <a:r>
              <a:rPr lang="en-US" sz="2800" b="1" dirty="0" smtClean="0"/>
              <a:t>ɸ - </a:t>
            </a:r>
            <a:r>
              <a:rPr lang="el-GR" sz="2800" b="1" dirty="0" smtClean="0"/>
              <a:t>ϕ</a:t>
            </a:r>
            <a:endParaRPr lang="en-US" sz="2800" b="1" dirty="0" smtClean="0"/>
          </a:p>
          <a:p>
            <a:pPr algn="ctr" rtl="0">
              <a:buNone/>
            </a:pPr>
            <a:r>
              <a:rPr lang="en-US" sz="2800" b="1" dirty="0" smtClean="0"/>
              <a:t>Ƞ = (</a:t>
            </a:r>
            <a:r>
              <a:rPr lang="el-GR" sz="2800" b="1" dirty="0" smtClean="0"/>
              <a:t>ᴧ</a:t>
            </a:r>
            <a:r>
              <a:rPr lang="en-US" sz="2800" b="1" dirty="0" smtClean="0"/>
              <a:t> - </a:t>
            </a:r>
            <a:r>
              <a:rPr lang="el-GR" sz="2800" b="1" dirty="0" smtClean="0"/>
              <a:t>λ</a:t>
            </a:r>
            <a:r>
              <a:rPr lang="en-US" sz="2800" b="1" dirty="0" smtClean="0"/>
              <a:t>) </a:t>
            </a:r>
            <a:r>
              <a:rPr lang="en-US" sz="2800" b="1" dirty="0" err="1" smtClean="0"/>
              <a:t>cos</a:t>
            </a:r>
            <a:r>
              <a:rPr lang="en-US" sz="2800" b="1" dirty="0" smtClean="0"/>
              <a:t> </a:t>
            </a:r>
            <a:r>
              <a:rPr lang="el-GR" sz="2800" b="1" dirty="0" smtClean="0"/>
              <a:t>ϕ</a:t>
            </a:r>
            <a:endParaRPr lang="en-US" sz="2800" b="1" dirty="0" smtClean="0"/>
          </a:p>
          <a:p>
            <a:pPr algn="ctr" rtl="0">
              <a:buNone/>
            </a:pPr>
            <a:endParaRPr lang="en-US" sz="2800" b="1" dirty="0" smtClean="0"/>
          </a:p>
          <a:p>
            <a:pPr algn="ctr" rtl="0">
              <a:buNone/>
            </a:pPr>
            <a:r>
              <a:rPr lang="en-US" sz="2800" b="1" dirty="0" smtClean="0"/>
              <a:t>The geoidal height (N) given by:</a:t>
            </a:r>
          </a:p>
          <a:p>
            <a:pPr algn="ctr" rtl="0">
              <a:buNone/>
            </a:pPr>
            <a:r>
              <a:rPr lang="en-US" sz="2800" b="1" dirty="0" smtClean="0"/>
              <a:t>N = h –H</a:t>
            </a:r>
          </a:p>
          <a:p>
            <a:pPr algn="ctr" rtl="0">
              <a:buNone/>
            </a:pPr>
            <a:endParaRPr lang="en-US" sz="2800" b="1" dirty="0" smtClean="0"/>
          </a:p>
          <a:p>
            <a:pPr algn="ctr" rtl="0">
              <a:buNone/>
            </a:pPr>
            <a:r>
              <a:rPr lang="en-US" sz="2800" b="1" dirty="0" smtClean="0"/>
              <a:t>Finally, the relation between the astronomic azimuth (A) and its corresponding one (</a:t>
            </a:r>
            <a:r>
              <a:rPr lang="el-GR" sz="2800" b="1" dirty="0" smtClean="0"/>
              <a:t>α</a:t>
            </a:r>
            <a:r>
              <a:rPr lang="en-US" sz="2800" b="1" dirty="0" smtClean="0"/>
              <a:t>) given by:</a:t>
            </a:r>
          </a:p>
          <a:p>
            <a:pPr algn="ctr" rtl="0">
              <a:buNone/>
            </a:pPr>
            <a:r>
              <a:rPr lang="en-US" sz="2800" b="1" dirty="0" smtClean="0"/>
              <a:t>(A – </a:t>
            </a:r>
            <a:r>
              <a:rPr lang="el-GR" sz="2800" b="1" dirty="0" smtClean="0"/>
              <a:t>α</a:t>
            </a:r>
            <a:r>
              <a:rPr lang="en-US" sz="2800" b="1" dirty="0" smtClean="0"/>
              <a:t>) = Ƞ tan </a:t>
            </a:r>
            <a:r>
              <a:rPr lang="el-GR" sz="2800" b="1" dirty="0" smtClean="0"/>
              <a:t>ϕ</a:t>
            </a:r>
            <a:r>
              <a:rPr lang="en-US" sz="2800" b="1" dirty="0" smtClean="0"/>
              <a:t> + (</a:t>
            </a:r>
            <a:r>
              <a:rPr lang="el-GR" sz="2800" b="1" dirty="0" smtClean="0"/>
              <a:t>ξ</a:t>
            </a:r>
            <a:r>
              <a:rPr lang="en-US" sz="2800" b="1" dirty="0" smtClean="0"/>
              <a:t> sin </a:t>
            </a:r>
            <a:r>
              <a:rPr lang="el-GR" sz="2800" b="1" dirty="0" smtClean="0"/>
              <a:t>α</a:t>
            </a:r>
            <a:r>
              <a:rPr lang="en-US" sz="2800" b="1" dirty="0" smtClean="0"/>
              <a:t> – ƞ </a:t>
            </a:r>
            <a:r>
              <a:rPr lang="en-US" sz="2800" b="1" dirty="0" err="1" smtClean="0"/>
              <a:t>cos</a:t>
            </a:r>
            <a:r>
              <a:rPr lang="en-US" sz="2800" b="1" dirty="0" smtClean="0"/>
              <a:t> </a:t>
            </a:r>
            <a:r>
              <a:rPr lang="el-GR" sz="2800" b="1" dirty="0" smtClean="0"/>
              <a:t>α</a:t>
            </a:r>
            <a:r>
              <a:rPr lang="en-US" sz="2800" b="1" dirty="0" smtClean="0"/>
              <a:t>) cot z </a:t>
            </a:r>
          </a:p>
          <a:p>
            <a:pPr algn="ctr" rtl="0">
              <a:buNone/>
            </a:pPr>
            <a:endParaRPr lang="en-US" sz="2800" b="1" dirty="0" smtClean="0"/>
          </a:p>
          <a:p>
            <a:pPr algn="ctr" rtl="0">
              <a:buNone/>
            </a:pPr>
            <a:endParaRPr lang="en-US" sz="2600" b="1" dirty="0" smtClean="0"/>
          </a:p>
          <a:p>
            <a:pPr algn="ctr" rtl="0">
              <a:buNone/>
            </a:pPr>
            <a:endParaRPr lang="ar-EG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5652</TotalTime>
  <Words>337</Words>
  <Application>Microsoft Office PowerPoint</Application>
  <PresentationFormat>On-screen Show (4:3)</PresentationFormat>
  <Paragraphs>73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Geodesy</vt:lpstr>
      <vt:lpstr>(3) Cartesian geodetic coordinate system (x, y, z)  </vt:lpstr>
      <vt:lpstr>Slide 3</vt:lpstr>
      <vt:lpstr>(4) Local geodetic coordinate system (x, y, z) </vt:lpstr>
      <vt:lpstr>Slide 5</vt:lpstr>
      <vt:lpstr>Slide 6</vt:lpstr>
      <vt:lpstr>Relation between astronomic and geodetic coordinate systems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Geodesy</dc:title>
  <dc:creator>Dr. khaled Zaky</dc:creator>
  <cp:lastModifiedBy>Dr. khaled Zaky</cp:lastModifiedBy>
  <cp:revision>130</cp:revision>
  <dcterms:created xsi:type="dcterms:W3CDTF">2020-01-03T16:05:59Z</dcterms:created>
  <dcterms:modified xsi:type="dcterms:W3CDTF">2020-03-16T23:36:04Z</dcterms:modified>
</cp:coreProperties>
</file>